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3A8"/>
    <a:srgbClr val="7030A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8" d="100"/>
          <a:sy n="108" d="100"/>
        </p:scale>
        <p:origin x="35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69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274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61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93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414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10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859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10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60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704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076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67974-AC27-4822-85C5-FFF3680CDDC5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686BD-5DB2-473C-960F-B8D3CB9DC5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716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b.gy/802xx4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tangolo 17">
            <a:extLst>
              <a:ext uri="{FF2B5EF4-FFF2-40B4-BE49-F238E27FC236}">
                <a16:creationId xmlns:a16="http://schemas.microsoft.com/office/drawing/2014/main" id="{18133402-7271-C627-921B-8F794C2110F9}"/>
              </a:ext>
            </a:extLst>
          </p:cNvPr>
          <p:cNvSpPr/>
          <p:nvPr/>
        </p:nvSpPr>
        <p:spPr>
          <a:xfrm>
            <a:off x="433036" y="9110878"/>
            <a:ext cx="1798159" cy="315778"/>
          </a:xfrm>
          <a:prstGeom prst="rect">
            <a:avLst/>
          </a:prstGeom>
          <a:solidFill>
            <a:schemeClr val="bg1"/>
          </a:solidFill>
          <a:ln w="6350">
            <a:solidFill>
              <a:srgbClr val="3E63A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175B241-BA06-B509-B4BE-A22CDBC6557D}"/>
              </a:ext>
            </a:extLst>
          </p:cNvPr>
          <p:cNvSpPr/>
          <p:nvPr/>
        </p:nvSpPr>
        <p:spPr>
          <a:xfrm>
            <a:off x="0" y="1"/>
            <a:ext cx="6858000" cy="40494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D4CC54A-42AF-5A9C-D276-7B0F6B789555}"/>
              </a:ext>
            </a:extLst>
          </p:cNvPr>
          <p:cNvSpPr/>
          <p:nvPr/>
        </p:nvSpPr>
        <p:spPr>
          <a:xfrm>
            <a:off x="-1" y="0"/>
            <a:ext cx="6858000" cy="1391477"/>
          </a:xfrm>
          <a:prstGeom prst="rect">
            <a:avLst/>
          </a:prstGeom>
          <a:solidFill>
            <a:srgbClr val="2634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9EF5276-BFAF-F28A-A54C-C66167457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027" y="65009"/>
            <a:ext cx="2022510" cy="202251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F7C723E-804D-E96E-36F2-DE7742DD0359}"/>
              </a:ext>
            </a:extLst>
          </p:cNvPr>
          <p:cNvSpPr txBox="1"/>
          <p:nvPr/>
        </p:nvSpPr>
        <p:spPr>
          <a:xfrm>
            <a:off x="3133724" y="53740"/>
            <a:ext cx="372427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200" b="1" dirty="0">
                <a:solidFill>
                  <a:schemeClr val="bg1"/>
                </a:solidFill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DOCTORAL PROGRAM</a:t>
            </a:r>
          </a:p>
          <a:p>
            <a:pPr algn="r"/>
            <a:r>
              <a:rPr lang="it-IT" sz="2000" dirty="0">
                <a:solidFill>
                  <a:schemeClr val="bg1"/>
                </a:solidFill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IN PHARMACEUTICAL SCIENCES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F8242A1-EF96-4E2C-501A-CC805EB4C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25" y="152618"/>
            <a:ext cx="1097929" cy="67332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796CDED-3E03-402A-9807-9C1E0361FEFD}"/>
              </a:ext>
            </a:extLst>
          </p:cNvPr>
          <p:cNvSpPr txBox="1"/>
          <p:nvPr/>
        </p:nvSpPr>
        <p:spPr>
          <a:xfrm>
            <a:off x="2533699" y="4283779"/>
            <a:ext cx="42391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15:00-15:45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“Lactic acid bacteria in animal production”</a:t>
            </a:r>
          </a:p>
          <a:p>
            <a:pPr>
              <a:spcAft>
                <a:spcPts val="600"/>
              </a:spcAft>
            </a:pPr>
            <a:r>
              <a:rPr lang="it-IT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Prof. Giuseppe </a:t>
            </a:r>
            <a:r>
              <a:rPr lang="it-IT" sz="2000" b="1" dirty="0" err="1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Meca</a:t>
            </a:r>
            <a:r>
              <a:rPr lang="it-IT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 de Caro</a:t>
            </a:r>
          </a:p>
          <a:p>
            <a:pPr>
              <a:spcAft>
                <a:spcPts val="600"/>
              </a:spcAft>
            </a:pPr>
            <a:r>
              <a:rPr lang="it-IT" sz="1600" b="1" dirty="0" err="1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</a:t>
            </a:r>
            <a:r>
              <a:rPr lang="it-IT" sz="16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 of Valencia</a:t>
            </a:r>
          </a:p>
          <a:p>
            <a:pPr>
              <a:spcAft>
                <a:spcPts val="600"/>
              </a:spcAft>
            </a:pPr>
            <a:r>
              <a:rPr lang="en-GB" sz="1400" i="1" dirty="0"/>
              <a:t>Department of Preventive Medicine and Public Health, Food Sciences, Toxicology and Legal Medicine</a:t>
            </a:r>
            <a:endParaRPr lang="it-IT" sz="2000" b="1" dirty="0">
              <a:latin typeface="Work Sans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D1C7332B-2016-4BBA-9E0B-F587A8D055BE}"/>
              </a:ext>
            </a:extLst>
          </p:cNvPr>
          <p:cNvGrpSpPr/>
          <p:nvPr/>
        </p:nvGrpSpPr>
        <p:grpSpPr>
          <a:xfrm>
            <a:off x="417515" y="4294709"/>
            <a:ext cx="1837248" cy="2236728"/>
            <a:chOff x="243860" y="6278820"/>
            <a:chExt cx="2116184" cy="2666466"/>
          </a:xfrm>
        </p:grpSpPr>
        <p:pic>
          <p:nvPicPr>
            <p:cNvPr id="1031" name="Picture 7" descr="Team | AgriFish">
              <a:extLst>
                <a:ext uri="{FF2B5EF4-FFF2-40B4-BE49-F238E27FC236}">
                  <a16:creationId xmlns:a16="http://schemas.microsoft.com/office/drawing/2014/main" id="{49714F33-994B-4DDB-ABCF-9B702093924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3E9E8"/>
                </a:clrFrom>
                <a:clrTo>
                  <a:srgbClr val="F3E9E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21" t="8844" r="12367"/>
            <a:stretch/>
          </p:blipFill>
          <p:spPr bwMode="auto">
            <a:xfrm>
              <a:off x="252569" y="6278820"/>
              <a:ext cx="2098766" cy="243678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Immagine 15">
              <a:extLst>
                <a:ext uri="{FF2B5EF4-FFF2-40B4-BE49-F238E27FC236}">
                  <a16:creationId xmlns:a16="http://schemas.microsoft.com/office/drawing/2014/main" id="{0F4A132D-741D-4410-B667-5ACD5C505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3860" y="8715610"/>
              <a:ext cx="2116184" cy="229676"/>
            </a:xfrm>
            <a:prstGeom prst="rect">
              <a:avLst/>
            </a:prstGeom>
            <a:ln>
              <a:solidFill>
                <a:srgbClr val="3E63A8"/>
              </a:solidFill>
            </a:ln>
          </p:spPr>
        </p:pic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252E9834-57E7-4A31-AE72-C0AC974B270A}"/>
              </a:ext>
            </a:extLst>
          </p:cNvPr>
          <p:cNvGrpSpPr/>
          <p:nvPr/>
        </p:nvGrpSpPr>
        <p:grpSpPr>
          <a:xfrm>
            <a:off x="35863" y="1444237"/>
            <a:ext cx="6822137" cy="2520947"/>
            <a:chOff x="35863" y="2978811"/>
            <a:chExt cx="6822137" cy="2520947"/>
          </a:xfrm>
        </p:grpSpPr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62EB736F-FD85-6FF9-6993-0EC21E8AADCB}"/>
                </a:ext>
              </a:extLst>
            </p:cNvPr>
            <p:cNvSpPr txBox="1"/>
            <p:nvPr/>
          </p:nvSpPr>
          <p:spPr>
            <a:xfrm>
              <a:off x="35863" y="2978811"/>
              <a:ext cx="6822137" cy="25209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524000" indent="-1524000">
                <a:lnSpc>
                  <a:spcPct val="150000"/>
                </a:lnSpc>
                <a:tabLst>
                  <a:tab pos="1436688" algn="l"/>
                </a:tabLst>
              </a:pPr>
              <a:r>
                <a:rPr lang="it-IT" sz="1400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Location:		</a:t>
              </a:r>
              <a:r>
                <a:rPr lang="it-IT" sz="1400" b="1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Aula A Dipartimento di Scienze Farmaceutiche </a:t>
              </a:r>
            </a:p>
            <a:p>
              <a:pPr marL="1524000" indent="-1524000">
                <a:lnSpc>
                  <a:spcPct val="150000"/>
                </a:lnSpc>
                <a:tabLst>
                  <a:tab pos="1436688" algn="l"/>
                </a:tabLst>
              </a:pPr>
              <a:r>
                <a:rPr lang="it-IT" sz="1400" b="1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		HYBRID</a:t>
              </a:r>
            </a:p>
            <a:p>
              <a:pPr marL="1524000" indent="-1524000">
                <a:lnSpc>
                  <a:spcPct val="150000"/>
                </a:lnSpc>
              </a:pPr>
              <a:r>
                <a:rPr lang="it-IT" sz="1400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Team Platform link: 	</a:t>
              </a:r>
              <a:r>
                <a:rPr lang="en-GB" sz="1400" b="1" u="sng" dirty="0">
                  <a:latin typeface="Work Sans" pitchFamily="2" charset="0"/>
                  <a:ea typeface="Times New Roman" panose="02020603050405020304" pitchFamily="18" charset="0"/>
                  <a:hlinkClick r:id="rId6"/>
                </a:rPr>
                <a:t>https://rb.gy/802xx4</a:t>
              </a:r>
              <a:r>
                <a:rPr lang="en-GB" sz="1400" b="1" u="sng" dirty="0">
                  <a:latin typeface="Work Sans" pitchFamily="2" charset="0"/>
                  <a:ea typeface="Times New Roman" panose="02020603050405020304" pitchFamily="18" charset="0"/>
                </a:rPr>
                <a:t> </a:t>
              </a:r>
              <a:endParaRPr lang="en-GB" sz="1200" b="1" u="sng" dirty="0">
                <a:latin typeface="Work Sans" pitchFamily="2" charset="0"/>
                <a:ea typeface="Times New Roman" panose="02020603050405020304" pitchFamily="18" charset="0"/>
              </a:endParaRPr>
            </a:p>
            <a:p>
              <a:pPr marL="1524000" indent="-1524000">
                <a:lnSpc>
                  <a:spcPct val="150000"/>
                </a:lnSpc>
              </a:pPr>
              <a:endParaRPr lang="it-IT" sz="1200" b="1" u="sng" dirty="0">
                <a:effectLst/>
                <a:latin typeface="Work Sans" pitchFamily="2" charset="0"/>
                <a:ea typeface="Times New Roman" panose="02020603050405020304" pitchFamily="18" charset="0"/>
              </a:endParaRPr>
            </a:p>
            <a:p>
              <a:pPr marL="1524000" indent="-1524000">
                <a:lnSpc>
                  <a:spcPct val="150000"/>
                </a:lnSpc>
              </a:pPr>
              <a:endParaRPr lang="it-IT" sz="400" dirty="0">
                <a:latin typeface="Work Sans" pitchFamily="2" charset="0"/>
                <a:ea typeface="Times New Roman" panose="02020603050405020304" pitchFamily="18" charset="0"/>
              </a:endParaRPr>
            </a:p>
            <a:p>
              <a:pPr marL="1524000" indent="-1524000">
                <a:lnSpc>
                  <a:spcPct val="150000"/>
                </a:lnSpc>
              </a:pPr>
              <a:r>
                <a:rPr lang="it-IT" sz="1400" dirty="0">
                  <a:latin typeface="Work Sans" pitchFamily="2" charset="0"/>
                  <a:ea typeface="Times New Roman" panose="02020603050405020304" pitchFamily="18" charset="0"/>
                </a:rPr>
                <a:t>Q</a:t>
              </a:r>
              <a:r>
                <a:rPr lang="en-GB" sz="1400" dirty="0">
                  <a:latin typeface="Work Sans" pitchFamily="2" charset="0"/>
                  <a:ea typeface="Times New Roman" panose="02020603050405020304" pitchFamily="18" charset="0"/>
                </a:rPr>
                <a:t>R Code:	</a:t>
              </a:r>
              <a:endParaRPr lang="it-IT" sz="1600" dirty="0">
                <a:effectLst/>
                <a:latin typeface="Work Sans" pitchFamily="2" charset="0"/>
                <a:ea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it-IT" sz="600" u="sng" dirty="0">
                <a:effectLst/>
                <a:latin typeface="Work Sans" pitchFamily="2" charset="0"/>
                <a:ea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it-IT" sz="600" u="sng" dirty="0">
                <a:effectLst/>
                <a:latin typeface="Work Sans" pitchFamily="2" charset="0"/>
                <a:ea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it-IT" sz="700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  <a:p>
              <a:pPr>
                <a:lnSpc>
                  <a:spcPct val="150000"/>
                </a:lnSpc>
              </a:pPr>
              <a:r>
                <a:rPr lang="it-IT" sz="1400" dirty="0" err="1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Timetable</a:t>
              </a:r>
              <a:r>
                <a:rPr lang="it-IT" sz="1400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:		</a:t>
              </a:r>
              <a:r>
                <a:rPr lang="it-IT" sz="1600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   </a:t>
              </a:r>
              <a:r>
                <a:rPr lang="it-IT" sz="1400" b="1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March 11, 2026             15:00-17:00</a:t>
              </a:r>
              <a:r>
                <a:rPr lang="it-IT" sz="1400" dirty="0">
                  <a:latin typeface="Work Sans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		</a:t>
              </a:r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1BDCC01D-1717-401A-93CF-82B597365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3141" y="4149831"/>
              <a:ext cx="856535" cy="8565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265660E-1832-BA94-72FF-347FDB45BED1}"/>
              </a:ext>
            </a:extLst>
          </p:cNvPr>
          <p:cNvSpPr txBox="1"/>
          <p:nvPr/>
        </p:nvSpPr>
        <p:spPr>
          <a:xfrm>
            <a:off x="2533699" y="6870930"/>
            <a:ext cx="4239169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16:00-16:45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“Redesigning the </a:t>
            </a:r>
            <a:r>
              <a:rPr lang="en-US" sz="2000" b="1" dirty="0" err="1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bioisosteric</a:t>
            </a: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 tool: targeting Dihydroorotate Dehydrogenase (</a:t>
            </a:r>
            <a:r>
              <a:rPr lang="en-US" sz="2000" b="1" dirty="0" err="1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hDHODH</a:t>
            </a:r>
            <a:r>
              <a:rPr lang="en-US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) and other fluorescent stories”</a:t>
            </a:r>
          </a:p>
          <a:p>
            <a:pPr>
              <a:spcAft>
                <a:spcPts val="600"/>
              </a:spcAft>
            </a:pPr>
            <a:r>
              <a:rPr lang="it-IT" sz="20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Prof. Marco Lucio Lolli</a:t>
            </a:r>
          </a:p>
          <a:p>
            <a:pPr>
              <a:spcAft>
                <a:spcPts val="600"/>
              </a:spcAft>
            </a:pPr>
            <a:r>
              <a:rPr lang="it-IT" sz="1600" b="1" dirty="0">
                <a:latin typeface="Work Sans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Turin</a:t>
            </a:r>
          </a:p>
          <a:p>
            <a:pPr>
              <a:spcAft>
                <a:spcPts val="600"/>
              </a:spcAft>
            </a:pPr>
            <a:r>
              <a:rPr lang="en-GB" sz="1400" i="1" dirty="0"/>
              <a:t>Department of </a:t>
            </a:r>
            <a:r>
              <a:rPr lang="it-IT" sz="1400" i="1" dirty="0"/>
              <a:t>Science and Technology of Drug</a:t>
            </a:r>
            <a:endParaRPr lang="it-IT" sz="2000" b="1" dirty="0">
              <a:latin typeface="Work Sans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5" name="Picture 2" descr="ddc #itechinnovationprogram #gforce #lestartupsiraccontano | G-Factor,  incubatore-acceleratore di Fondazione Golinelli">
            <a:extLst>
              <a:ext uri="{FF2B5EF4-FFF2-40B4-BE49-F238E27FC236}">
                <a16:creationId xmlns:a16="http://schemas.microsoft.com/office/drawing/2014/main" id="{AC6237B6-E554-5061-F881-0772E2D179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15" t="8167" b="24200"/>
          <a:stretch>
            <a:fillRect/>
          </a:stretch>
        </p:blipFill>
        <p:spPr bwMode="auto">
          <a:xfrm>
            <a:off x="441083" y="7026500"/>
            <a:ext cx="1790112" cy="2084378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A7F6170-8296-F827-93D0-870C3FA4CA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42" t="25125" b="24108"/>
          <a:stretch>
            <a:fillRect/>
          </a:stretch>
        </p:blipFill>
        <p:spPr bwMode="auto">
          <a:xfrm>
            <a:off x="1039812" y="9164154"/>
            <a:ext cx="595503" cy="22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mepage - Dipartimento di Scienze della Terra - Università degli Studi di  Torino">
            <a:extLst>
              <a:ext uri="{FF2B5EF4-FFF2-40B4-BE49-F238E27FC236}">
                <a16:creationId xmlns:a16="http://schemas.microsoft.com/office/drawing/2014/main" id="{907BA143-812E-AA38-A1A0-B1563AACF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31" y="9141041"/>
            <a:ext cx="205815" cy="2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881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851</TotalTime>
  <Words>113</Words>
  <Application>Microsoft Office PowerPoint</Application>
  <PresentationFormat>A4 (21x29,7 cm)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Work Sans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Serena Massari</dc:creator>
  <cp:lastModifiedBy>Antimo Gioiello</cp:lastModifiedBy>
  <cp:revision>28</cp:revision>
  <dcterms:created xsi:type="dcterms:W3CDTF">2023-06-20T09:54:58Z</dcterms:created>
  <dcterms:modified xsi:type="dcterms:W3CDTF">2026-03-02T11:14:06Z</dcterms:modified>
</cp:coreProperties>
</file>